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51" r:id="rId3"/>
    <p:sldId id="426" r:id="rId4"/>
    <p:sldId id="259" r:id="rId5"/>
    <p:sldId id="472" r:id="rId6"/>
    <p:sldId id="429" r:id="rId7"/>
    <p:sldId id="414" r:id="rId8"/>
    <p:sldId id="464" r:id="rId9"/>
    <p:sldId id="461" r:id="rId10"/>
    <p:sldId id="45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2F5597"/>
    <a:srgbClr val="2B386B"/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42" autoAdjust="0"/>
  </p:normalViewPr>
  <p:slideViewPr>
    <p:cSldViewPr snapToGrid="0">
      <p:cViewPr varScale="1">
        <p:scale>
          <a:sx n="65" d="100"/>
          <a:sy n="65" d="100"/>
        </p:scale>
        <p:origin x="11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3262C-A683-49AB-BBE4-74E2E11B84D8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E87C-DC72-429D-917B-528977E0A1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58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1E87C-DC72-429D-917B-528977E0A12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729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79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8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1E87C-DC72-429D-917B-528977E0A12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07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C8B4-0D64-69CA-C766-385EC0990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949B63-3ABE-5AD9-5F66-EE58F0B83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5FBAD1-83DF-CCFF-2DDA-875189324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12934F-4CF2-C6B7-D4D1-AEEBC7BEC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1E87C-DC72-429D-917B-528977E0A12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1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1E87C-DC72-429D-917B-528977E0A1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05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1E87C-DC72-429D-917B-528977E0A12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19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AE13A-4A7D-34E8-AC41-CA08EEA58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8A3A65-1C39-03B6-8D1E-AB0DBE5E2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D29F93-E382-7C2F-BB1A-F3B2B9EE5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A6AE6-8AFF-4C18-0786-8E850805D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1E87C-DC72-429D-917B-528977E0A12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8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08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A71052-E3F1-BACF-6C07-29D3AA1DB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81DF59-A73C-13FC-DF76-7A7DA6E6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22C792-D0EE-F459-BD5A-BA31E543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C31CF2-2B07-F3F3-669F-957E65E0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CC1EB0-B794-87A1-09CA-5FB778DA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2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7BA89-A094-3B8A-D150-CAAC5627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E43557-95EA-ADBC-6ECE-4456A08D5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2A8528-D185-A492-74C1-BFF5F8FD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F76525-C1A6-1EDF-7D6A-64A70120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997BCD-FF00-EF19-B276-1DADD8CD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18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92D980-43E2-8171-67AC-59E75CBBF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7E9ACD-3073-5C2A-2F26-DA5268C70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595C2B-5BA6-8A86-8692-39B135BF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44F16D-5C50-030A-7D1D-AE5137E1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665EAF-49D9-50CA-8478-8DD948C4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03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676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317E0-D311-A681-2FB9-BEF60078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295F84-2131-D766-4EBF-DC777D85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06FF9-CEC8-5A16-5609-6974CD8B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1F262A-5460-279C-0396-D3E9BB29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2DFDD7-C16E-AC8B-043A-8E720F1B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2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ADF6E-C6E4-D475-EA2D-332D6A2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DB80B0-E60B-ED0C-E36E-1D98A481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EC347D-F1FA-CA2D-48C0-3ABBC86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378C0-474B-B263-C702-01E0F8AA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89771A-A692-CDD5-1665-52B8CB16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25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17861E-D85D-5E15-1271-714B4692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E479E1-6508-2766-DC40-A86ADA867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844AAA-998C-0366-E1DC-5B201B716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B59C65-8DAB-B92E-E93B-1DBFBE36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4A100C-0777-9CB4-97C8-CA6DC915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C0B560-C5C2-05B0-777E-5C4BC5FF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8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1361D7-B902-80E1-8C18-36B9830D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6C06C9-1C3A-820C-303E-7E0E3080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64020B-2DB0-135F-CE81-9DA9A65C7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91CE97-0233-A3D3-3A15-B35B4324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8DCFA4-048B-197C-2AF4-AC3CCCA2B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0669CF-5C29-88BA-2F11-9156FE54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FE349D-D64C-8456-D0BE-5287DE26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434D7A-CCBD-5D14-6DD6-48153DCB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5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009EF-F250-5B18-45CF-9A49CB19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5D9A2A-B28F-C66C-7BFD-8DDFA620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41304D-43D0-6BE3-AAFA-5B0C7CD8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A2FCD5-E4D1-6F25-102F-809BF337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88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259D7C-99D8-6AA6-CC98-E7239E87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FD29E3-C682-3B2A-2559-3951E7A8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31A115-8CA0-B965-F761-27C4C0E8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84D203-15F0-EA89-10B0-8AFB9EC5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FCF3C2-9EC3-B253-89F7-2CBA95BC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9791BC-DF53-F7DF-BDE7-48D7BF248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4492FB-F2C1-4619-90E5-472A07A2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71A285-0B42-1743-9C48-C3E3ABBC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AB1C9C-A65C-BC4A-EC78-D682DCE9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89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89BC0-270E-A719-3BA7-EE8E29B3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2CA628-3B65-F1F3-A396-DF6F74D6C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2D93AD-6FB1-4492-C862-05FBB2A89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1C3EE2-4E03-2057-CE68-93F0014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583889-3735-9F3C-3E54-8694B26C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88B549-7231-17C1-5A3A-14664E2C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82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C7A08F-4D22-EB8D-37D8-3A375566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A0FC0E-6FDB-4CFB-35EE-9AD0B23F6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219780-8A4C-910C-BDF7-EEEC5CE3A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D9F4-EAE5-4496-BF0D-C84D1D1C133A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221295-DCCC-2852-5576-485B8F322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78A223-A8BA-6446-6DE7-59DA575DD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5F94-029B-4D5B-9DBF-2D1464F71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52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0A9B189-59A7-955D-B099-F758EF00CA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25564"/>
          <a:stretch>
            <a:fillRect/>
          </a:stretch>
        </p:blipFill>
        <p:spPr>
          <a:xfrm>
            <a:off x="-17418" y="0"/>
            <a:ext cx="12209417" cy="613954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004FC82-E7DE-0DF1-9C64-61CAEE15A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1324"/>
            <a:ext cx="9144000" cy="1924594"/>
          </a:xfrm>
        </p:spPr>
        <p:txBody>
          <a:bodyPr>
            <a:normAutofit/>
          </a:bodyPr>
          <a:lstStyle/>
          <a:p>
            <a:r>
              <a:rPr lang="en-US" altLang="zh-CN" b="1" kern="0" spc="1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b="1" kern="0" spc="1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br>
              <a:rPr lang="en-US" altLang="zh-CN" b="1" kern="0" spc="1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kern="0" spc="1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团体标准立项申报汇报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A9A0D6-4CC3-7CAF-6026-46F6222297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131716"/>
            <a:ext cx="2488868" cy="635569"/>
          </a:xfrm>
          <a:prstGeom prst="rect">
            <a:avLst/>
          </a:prstGeom>
        </p:spPr>
      </p:pic>
      <p:sp>
        <p:nvSpPr>
          <p:cNvPr id="7" name="PA_矩形 4">
            <a:extLst>
              <a:ext uri="{FF2B5EF4-FFF2-40B4-BE49-F238E27FC236}">
                <a16:creationId xmlns:a16="http://schemas.microsoft.com/office/drawing/2014/main" id="{57FCAD3D-5F52-D79E-F399-ACA09E1D8B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7417" y="5059958"/>
            <a:ext cx="12209416" cy="1798042"/>
          </a:xfrm>
          <a:custGeom>
            <a:avLst/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0A717B-2DA4-8CFD-1A89-818AFA82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668" y="5909296"/>
            <a:ext cx="9144000" cy="487159"/>
          </a:xfrm>
        </p:spPr>
        <p:txBody>
          <a:bodyPr/>
          <a:lstStyle/>
          <a:p>
            <a:r>
              <a:rPr lang="zh-CN" altLang="en-US" b="1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中国能源研究会</a:t>
            </a:r>
            <a:r>
              <a:rPr lang="en-US" altLang="zh-CN" b="1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b="1" kern="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专业委员会</a:t>
            </a:r>
            <a:endParaRPr lang="zh-CN" altLang="en-US" b="1" kern="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2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06929A-0FE8-6660-39D1-10203C14F8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25564"/>
          <a:stretch>
            <a:fillRect/>
          </a:stretch>
        </p:blipFill>
        <p:spPr>
          <a:xfrm>
            <a:off x="0" y="-224100"/>
            <a:ext cx="12192000" cy="70821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6200000">
            <a:off x="5081015" y="-2953222"/>
            <a:ext cx="2029968" cy="1219200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4718" y="2698506"/>
            <a:ext cx="12243816" cy="861665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 algn="ctr">
              <a:defRPr/>
            </a:pPr>
            <a:r>
              <a:rPr lang="zh-CN" altLang="en-US" sz="4800" b="1" kern="0" spc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谢  谢！</a:t>
            </a:r>
          </a:p>
        </p:txBody>
      </p:sp>
    </p:spTree>
    <p:extLst>
      <p:ext uri="{BB962C8B-B14F-4D97-AF65-F5344CB8AC3E}">
        <p14:creationId xmlns:p14="http://schemas.microsoft.com/office/powerpoint/2010/main" val="321361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669" y="0"/>
            <a:ext cx="3720973" cy="685601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A124CE7-4F13-3E29-82E4-6041457A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13419"/>
              </p:ext>
            </p:extLst>
          </p:nvPr>
        </p:nvGraphicFramePr>
        <p:xfrm>
          <a:off x="3953692" y="502449"/>
          <a:ext cx="7837714" cy="7458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155">
                  <a:extLst>
                    <a:ext uri="{9D8B030D-6E8A-4147-A177-3AD203B41FA5}">
                      <a16:colId xmlns:a16="http://schemas.microsoft.com/office/drawing/2014/main" val="586402039"/>
                    </a:ext>
                  </a:extLst>
                </a:gridCol>
                <a:gridCol w="6986559">
                  <a:extLst>
                    <a:ext uri="{9D8B030D-6E8A-4147-A177-3AD203B41FA5}">
                      <a16:colId xmlns:a16="http://schemas.microsoft.com/office/drawing/2014/main" val="36573111"/>
                    </a:ext>
                  </a:extLst>
                </a:gridCol>
              </a:tblGrid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en-US" altLang="zh-CN" sz="20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标准名称</a:t>
                      </a:r>
                      <a:r>
                        <a:rPr lang="en-US" altLang="zh-CN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551708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20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en-US" altLang="zh-CN" sz="20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zh-CN" alt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标准名称</a:t>
                      </a:r>
                      <a:r>
                        <a:rPr lang="en-US" altLang="zh-CN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544998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873085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949899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10362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333705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201386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44968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2752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389881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758139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07253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380196"/>
                  </a:ext>
                </a:extLst>
              </a:tr>
              <a:tr h="4065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zh-CN" alt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18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8416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B7EEC3E-F294-371B-A73A-6C8EA55FF7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25564"/>
          <a:stretch>
            <a:fillRect/>
          </a:stretch>
        </p:blipFill>
        <p:spPr>
          <a:xfrm>
            <a:off x="1710" y="-150077"/>
            <a:ext cx="12192000" cy="70821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6200000">
            <a:off x="5081017" y="-2667001"/>
            <a:ext cx="2029968" cy="1219200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2960140"/>
            <a:ext cx="12243816" cy="861665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 algn="ctr">
              <a:defRPr/>
            </a:pPr>
            <a:r>
              <a:rPr lang="zh-CN" altLang="en-US" sz="4800" b="1" kern="0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标准名称</a:t>
            </a:r>
            <a:r>
              <a:rPr lang="en-US" altLang="zh-CN" sz="4800" b="1" kern="0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4800" b="1" kern="0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Oval 38">
            <a:extLst>
              <a:ext uri="{FF2B5EF4-FFF2-40B4-BE49-F238E27FC236}">
                <a16:creationId xmlns:a16="http://schemas.microsoft.com/office/drawing/2014/main" id="{2936B9B5-A45B-336F-A921-6B2E8F80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743" y="541357"/>
            <a:ext cx="1589360" cy="1569848"/>
          </a:xfrm>
          <a:prstGeom prst="ellipse">
            <a:avLst/>
          </a:prstGeom>
          <a:solidFill>
            <a:srgbClr val="2F5597"/>
          </a:solidFill>
          <a:ln w="19050">
            <a:noFill/>
            <a:round/>
          </a:ln>
        </p:spPr>
        <p:txBody>
          <a:bodyPr wrap="none" lIns="89477" tIns="44738" rIns="89477" bIns="44738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endParaRPr lang="zh-CN" altLang="en-US" sz="4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038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4BD0618-CFDF-21FD-68F3-205C9FB4FBB5}"/>
              </a:ext>
            </a:extLst>
          </p:cNvPr>
          <p:cNvGrpSpPr/>
          <p:nvPr/>
        </p:nvGrpSpPr>
        <p:grpSpPr>
          <a:xfrm>
            <a:off x="0" y="114117"/>
            <a:ext cx="12192000" cy="6629766"/>
            <a:chOff x="-282048" y="131716"/>
            <a:chExt cx="12192000" cy="662976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BB6A071-C56D-185D-159D-EC03AFC7BE23}"/>
                </a:ext>
              </a:extLst>
            </p:cNvPr>
            <p:cNvSpPr/>
            <p:nvPr/>
          </p:nvSpPr>
          <p:spPr>
            <a:xfrm>
              <a:off x="-282048" y="6663923"/>
              <a:ext cx="12192000" cy="97559"/>
            </a:xfrm>
            <a:prstGeom prst="rect">
              <a:avLst/>
            </a:prstGeom>
            <a:solidFill>
              <a:srgbClr val="2B38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9AB5DFF-623E-679F-2871-2789BE443F49}"/>
                </a:ext>
              </a:extLst>
            </p:cNvPr>
            <p:cNvGrpSpPr/>
            <p:nvPr/>
          </p:nvGrpSpPr>
          <p:grpSpPr>
            <a:xfrm>
              <a:off x="10700" y="131716"/>
              <a:ext cx="11838531" cy="798450"/>
              <a:chOff x="10700" y="131716"/>
              <a:chExt cx="11838531" cy="79845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5D612E66-AEBE-AADF-79C8-B54CF765C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0363" y="131716"/>
                <a:ext cx="2488868" cy="635569"/>
              </a:xfrm>
              <a:prstGeom prst="rect">
                <a:avLst/>
              </a:prstGeom>
            </p:spPr>
          </p:pic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9AC8CDF2-3451-6E91-A9B8-F4993BB5A17B}"/>
                  </a:ext>
                </a:extLst>
              </p:cNvPr>
              <p:cNvGrpSpPr/>
              <p:nvPr/>
            </p:nvGrpSpPr>
            <p:grpSpPr>
              <a:xfrm>
                <a:off x="10700" y="338894"/>
                <a:ext cx="4759343" cy="591272"/>
                <a:chOff x="-359790" y="98855"/>
                <a:chExt cx="4759343" cy="591272"/>
              </a:xfrm>
            </p:grpSpPr>
            <p:sp>
              <p:nvSpPr>
                <p:cNvPr id="9" name="Line 3">
                  <a:extLst>
                    <a:ext uri="{FF2B5EF4-FFF2-40B4-BE49-F238E27FC236}">
                      <a16:creationId xmlns:a16="http://schemas.microsoft.com/office/drawing/2014/main" id="{6ACF55FB-CE4B-7BC2-5FFF-62C4D5E6E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775" y="690127"/>
                  <a:ext cx="4167778" cy="0"/>
                </a:xfrm>
                <a:prstGeom prst="line">
                  <a:avLst/>
                </a:prstGeom>
                <a:noFill/>
                <a:ln w="6350">
                  <a:solidFill>
                    <a:srgbClr val="002C4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F87D3DF3-B1CF-D953-8A3D-3B016389C2B8}"/>
                    </a:ext>
                  </a:extLst>
                </p:cNvPr>
                <p:cNvGrpSpPr/>
                <p:nvPr/>
              </p:nvGrpSpPr>
              <p:grpSpPr>
                <a:xfrm>
                  <a:off x="-359790" y="98855"/>
                  <a:ext cx="469976" cy="469901"/>
                  <a:chOff x="1795682" y="2542859"/>
                  <a:chExt cx="1810550" cy="1811205"/>
                </a:xfrm>
              </p:grpSpPr>
              <p:grpSp>
                <p:nvGrpSpPr>
                  <p:cNvPr id="12" name="组合 11">
                    <a:extLst>
                      <a:ext uri="{FF2B5EF4-FFF2-40B4-BE49-F238E27FC236}">
                        <a16:creationId xmlns:a16="http://schemas.microsoft.com/office/drawing/2014/main" id="{F0FEF1A7-4C9E-DCF9-C559-3E2CDF7BC01B}"/>
                      </a:ext>
                    </a:extLst>
                  </p:cNvPr>
                  <p:cNvGrpSpPr/>
                  <p:nvPr/>
                </p:nvGrpSpPr>
                <p:grpSpPr>
                  <a:xfrm>
                    <a:off x="1795682" y="2542859"/>
                    <a:ext cx="1810550" cy="1811205"/>
                    <a:chOff x="1463339" y="1072758"/>
                    <a:chExt cx="1546058" cy="1546058"/>
                  </a:xfrm>
                  <a:effectLst>
                    <a:outerShdw blurRad="330200" dist="215900" dir="6900000" sx="91000" sy="91000" algn="t" rotWithShape="0">
                      <a:prstClr val="black">
                        <a:alpha val="49000"/>
                      </a:prstClr>
                    </a:outerShdw>
                  </a:effectLst>
                </p:grpSpPr>
                <p:sp>
                  <p:nvSpPr>
                    <p:cNvPr id="14" name="同心圆 11">
                      <a:extLst>
                        <a:ext uri="{FF2B5EF4-FFF2-40B4-BE49-F238E27FC236}">
                          <a16:creationId xmlns:a16="http://schemas.microsoft.com/office/drawing/2014/main" id="{AD5E50B5-7FDE-EFE3-4BF9-CD581CB51B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3339" y="1072758"/>
                      <a:ext cx="1546058" cy="1546058"/>
                    </a:xfrm>
                    <a:prstGeom prst="donut">
                      <a:avLst>
                        <a:gd name="adj" fmla="val 4879"/>
                      </a:avLst>
                    </a:prstGeom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81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" name="椭圆 14">
                      <a:extLst>
                        <a:ext uri="{FF2B5EF4-FFF2-40B4-BE49-F238E27FC236}">
                          <a16:creationId xmlns:a16="http://schemas.microsoft.com/office/drawing/2014/main" id="{5902A7EF-0006-2BE0-032C-58A304FE3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4232" y="1093651"/>
                      <a:ext cx="1504274" cy="150427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bg1"/>
                        </a:gs>
                        <a:gs pos="51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89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/>
                    </a:p>
                  </p:txBody>
                </p:sp>
              </p:grpSp>
              <p:sp>
                <p:nvSpPr>
                  <p:cNvPr id="13" name="椭圆 12">
                    <a:extLst>
                      <a:ext uri="{FF2B5EF4-FFF2-40B4-BE49-F238E27FC236}">
                        <a16:creationId xmlns:a16="http://schemas.microsoft.com/office/drawing/2014/main" id="{717E1F92-1631-829D-D83B-5BC492C60999}"/>
                      </a:ext>
                    </a:extLst>
                  </p:cNvPr>
                  <p:cNvSpPr/>
                  <p:nvPr/>
                </p:nvSpPr>
                <p:spPr>
                  <a:xfrm>
                    <a:off x="2015810" y="2763063"/>
                    <a:ext cx="1370298" cy="1370793"/>
                  </a:xfrm>
                  <a:prstGeom prst="ellipse">
                    <a:avLst/>
                  </a:prstGeom>
                  <a:solidFill>
                    <a:srgbClr val="002C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b="1" dirty="0"/>
                  </a:p>
                </p:txBody>
              </p:sp>
            </p:grpSp>
          </p:grpSp>
        </p:grp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091BC091-52F5-0C3A-EC6E-40425351B710}"/>
              </a:ext>
            </a:extLst>
          </p:cNvPr>
          <p:cNvSpPr/>
          <p:nvPr/>
        </p:nvSpPr>
        <p:spPr>
          <a:xfrm>
            <a:off x="345906" y="1238611"/>
            <a:ext cx="10955140" cy="2132765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C7442EC-692B-657E-31D0-170A8BD54E02}"/>
              </a:ext>
            </a:extLst>
          </p:cNvPr>
          <p:cNvSpPr/>
          <p:nvPr/>
        </p:nvSpPr>
        <p:spPr>
          <a:xfrm>
            <a:off x="715581" y="1059191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立项必要性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338DD28-CAD6-B14A-E0C9-931B35BB6F1D}"/>
              </a:ext>
            </a:extLst>
          </p:cNvPr>
          <p:cNvSpPr/>
          <p:nvPr/>
        </p:nvSpPr>
        <p:spPr>
          <a:xfrm>
            <a:off x="345906" y="3679950"/>
            <a:ext cx="10955140" cy="2265483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7CCD61F-FB3E-0EBE-368D-2DAD32DB07AB}"/>
              </a:ext>
            </a:extLst>
          </p:cNvPr>
          <p:cNvSpPr/>
          <p:nvPr/>
        </p:nvSpPr>
        <p:spPr>
          <a:xfrm>
            <a:off x="842623" y="3516217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主要解决的问题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455B612-69D6-59FE-0F9C-EFD77B88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98" y="326267"/>
            <a:ext cx="2666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kern="0" spc="600" dirty="0">
                <a:solidFill>
                  <a:srgbClr val="2B38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一、标准名称</a:t>
            </a:r>
            <a:r>
              <a:rPr lang="en-US" altLang="zh-CN" sz="2400" b="1" kern="0" spc="600" dirty="0">
                <a:solidFill>
                  <a:srgbClr val="2B38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kern="0" spc="600" dirty="0">
              <a:solidFill>
                <a:srgbClr val="2B38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455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0F481-EC8D-8C5E-AD13-37FCCD80B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AC2BF84-B291-3D4D-2442-8A3B0DE41C42}"/>
              </a:ext>
            </a:extLst>
          </p:cNvPr>
          <p:cNvGrpSpPr/>
          <p:nvPr/>
        </p:nvGrpSpPr>
        <p:grpSpPr>
          <a:xfrm>
            <a:off x="0" y="114117"/>
            <a:ext cx="12192000" cy="6629766"/>
            <a:chOff x="-282048" y="131716"/>
            <a:chExt cx="12192000" cy="662976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07C6175-93FF-A4BD-B9FE-1279BAB3DCB2}"/>
                </a:ext>
              </a:extLst>
            </p:cNvPr>
            <p:cNvSpPr/>
            <p:nvPr/>
          </p:nvSpPr>
          <p:spPr>
            <a:xfrm>
              <a:off x="-282048" y="6663923"/>
              <a:ext cx="12192000" cy="97559"/>
            </a:xfrm>
            <a:prstGeom prst="rect">
              <a:avLst/>
            </a:prstGeom>
            <a:solidFill>
              <a:srgbClr val="2B38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FDE9F98-B941-EE39-E4AA-F7C5551E7CE9}"/>
                </a:ext>
              </a:extLst>
            </p:cNvPr>
            <p:cNvGrpSpPr/>
            <p:nvPr/>
          </p:nvGrpSpPr>
          <p:grpSpPr>
            <a:xfrm>
              <a:off x="10700" y="131716"/>
              <a:ext cx="11838531" cy="798450"/>
              <a:chOff x="10700" y="131716"/>
              <a:chExt cx="11838531" cy="79845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6BE2B6D5-DF61-A3D9-FA96-8767B9A3B6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0363" y="131716"/>
                <a:ext cx="2488868" cy="635569"/>
              </a:xfrm>
              <a:prstGeom prst="rect">
                <a:avLst/>
              </a:prstGeom>
            </p:spPr>
          </p:pic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B4EBD1B-FD00-4195-1470-25240FE58079}"/>
                  </a:ext>
                </a:extLst>
              </p:cNvPr>
              <p:cNvGrpSpPr/>
              <p:nvPr/>
            </p:nvGrpSpPr>
            <p:grpSpPr>
              <a:xfrm>
                <a:off x="10700" y="338894"/>
                <a:ext cx="4759343" cy="591272"/>
                <a:chOff x="-359790" y="98855"/>
                <a:chExt cx="4759343" cy="591272"/>
              </a:xfrm>
            </p:grpSpPr>
            <p:sp>
              <p:nvSpPr>
                <p:cNvPr id="9" name="Line 3">
                  <a:extLst>
                    <a:ext uri="{FF2B5EF4-FFF2-40B4-BE49-F238E27FC236}">
                      <a16:creationId xmlns:a16="http://schemas.microsoft.com/office/drawing/2014/main" id="{18C696D7-A2BD-0484-5204-72442925A7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775" y="690127"/>
                  <a:ext cx="4167778" cy="0"/>
                </a:xfrm>
                <a:prstGeom prst="line">
                  <a:avLst/>
                </a:prstGeom>
                <a:noFill/>
                <a:ln w="6350">
                  <a:solidFill>
                    <a:srgbClr val="002C4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F00CEE30-4571-4EA6-9B29-BD6782D3EA10}"/>
                    </a:ext>
                  </a:extLst>
                </p:cNvPr>
                <p:cNvGrpSpPr/>
                <p:nvPr/>
              </p:nvGrpSpPr>
              <p:grpSpPr>
                <a:xfrm>
                  <a:off x="-359790" y="98855"/>
                  <a:ext cx="469976" cy="469901"/>
                  <a:chOff x="1795682" y="2542859"/>
                  <a:chExt cx="1810550" cy="1811205"/>
                </a:xfrm>
              </p:grpSpPr>
              <p:grpSp>
                <p:nvGrpSpPr>
                  <p:cNvPr id="12" name="组合 11">
                    <a:extLst>
                      <a:ext uri="{FF2B5EF4-FFF2-40B4-BE49-F238E27FC236}">
                        <a16:creationId xmlns:a16="http://schemas.microsoft.com/office/drawing/2014/main" id="{FC954BC2-76BB-849B-4448-42929047FD46}"/>
                      </a:ext>
                    </a:extLst>
                  </p:cNvPr>
                  <p:cNvGrpSpPr/>
                  <p:nvPr/>
                </p:nvGrpSpPr>
                <p:grpSpPr>
                  <a:xfrm>
                    <a:off x="1795682" y="2542859"/>
                    <a:ext cx="1810550" cy="1811205"/>
                    <a:chOff x="1463339" y="1072758"/>
                    <a:chExt cx="1546058" cy="1546058"/>
                  </a:xfrm>
                  <a:effectLst>
                    <a:outerShdw blurRad="330200" dist="215900" dir="6900000" sx="91000" sy="91000" algn="t" rotWithShape="0">
                      <a:prstClr val="black">
                        <a:alpha val="49000"/>
                      </a:prstClr>
                    </a:outerShdw>
                  </a:effectLst>
                </p:grpSpPr>
                <p:sp>
                  <p:nvSpPr>
                    <p:cNvPr id="14" name="同心圆 11">
                      <a:extLst>
                        <a:ext uri="{FF2B5EF4-FFF2-40B4-BE49-F238E27FC236}">
                          <a16:creationId xmlns:a16="http://schemas.microsoft.com/office/drawing/2014/main" id="{A105E8AE-C4A6-59EE-0BF1-9D77A48829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3339" y="1072758"/>
                      <a:ext cx="1546058" cy="1546058"/>
                    </a:xfrm>
                    <a:prstGeom prst="donut">
                      <a:avLst>
                        <a:gd name="adj" fmla="val 4879"/>
                      </a:avLst>
                    </a:prstGeom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81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" name="椭圆 14">
                      <a:extLst>
                        <a:ext uri="{FF2B5EF4-FFF2-40B4-BE49-F238E27FC236}">
                          <a16:creationId xmlns:a16="http://schemas.microsoft.com/office/drawing/2014/main" id="{34D48F54-9D5F-C049-606E-B9021F986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4232" y="1093651"/>
                      <a:ext cx="1504274" cy="150427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bg1"/>
                        </a:gs>
                        <a:gs pos="51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89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400"/>
                    </a:p>
                  </p:txBody>
                </p:sp>
              </p:grpSp>
              <p:sp>
                <p:nvSpPr>
                  <p:cNvPr id="13" name="椭圆 12">
                    <a:extLst>
                      <a:ext uri="{FF2B5EF4-FFF2-40B4-BE49-F238E27FC236}">
                        <a16:creationId xmlns:a16="http://schemas.microsoft.com/office/drawing/2014/main" id="{F9E1D5A6-6870-7E1D-3CD2-C3819F371FA7}"/>
                      </a:ext>
                    </a:extLst>
                  </p:cNvPr>
                  <p:cNvSpPr/>
                  <p:nvPr/>
                </p:nvSpPr>
                <p:spPr>
                  <a:xfrm>
                    <a:off x="2015810" y="2763063"/>
                    <a:ext cx="1370298" cy="1370793"/>
                  </a:xfrm>
                  <a:prstGeom prst="ellipse">
                    <a:avLst/>
                  </a:prstGeom>
                  <a:solidFill>
                    <a:srgbClr val="002C4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b="1" dirty="0"/>
                  </a:p>
                </p:txBody>
              </p:sp>
            </p:grpSp>
          </p:grpSp>
        </p:grp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5793706C-3077-2EA3-D0BF-30E7304C390D}"/>
              </a:ext>
            </a:extLst>
          </p:cNvPr>
          <p:cNvSpPr/>
          <p:nvPr/>
        </p:nvSpPr>
        <p:spPr>
          <a:xfrm>
            <a:off x="884312" y="1393420"/>
            <a:ext cx="4744687" cy="4796363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B05A40C-C51E-802D-F42C-84701B9D1064}"/>
              </a:ext>
            </a:extLst>
          </p:cNvPr>
          <p:cNvSpPr/>
          <p:nvPr/>
        </p:nvSpPr>
        <p:spPr>
          <a:xfrm>
            <a:off x="1393615" y="1229687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是否属于系列标准，标准体系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FF9306B-8B42-6EA3-8806-1F44B4DCB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98" y="326267"/>
            <a:ext cx="2666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kern="0" spc="600" dirty="0">
                <a:solidFill>
                  <a:srgbClr val="2B38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一、标准名称</a:t>
            </a:r>
            <a:r>
              <a:rPr lang="en-US" altLang="zh-CN" sz="2400" b="1" kern="0" spc="600" dirty="0">
                <a:solidFill>
                  <a:srgbClr val="2B38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kern="0" spc="600" dirty="0">
              <a:solidFill>
                <a:srgbClr val="2B38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04BE9D4-B330-1B87-F3F2-58FB79E3B184}"/>
              </a:ext>
            </a:extLst>
          </p:cNvPr>
          <p:cNvSpPr/>
          <p:nvPr/>
        </p:nvSpPr>
        <p:spPr>
          <a:xfrm>
            <a:off x="6563000" y="1350656"/>
            <a:ext cx="4744687" cy="4839129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DC87E-4F11-09AE-0C38-E08746EEFEB7}"/>
              </a:ext>
            </a:extLst>
          </p:cNvPr>
          <p:cNvSpPr/>
          <p:nvPr/>
        </p:nvSpPr>
        <p:spPr>
          <a:xfrm>
            <a:off x="7073957" y="1186925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国内外标准现状</a:t>
            </a:r>
          </a:p>
        </p:txBody>
      </p:sp>
    </p:spTree>
    <p:extLst>
      <p:ext uri="{BB962C8B-B14F-4D97-AF65-F5344CB8AC3E}">
        <p14:creationId xmlns:p14="http://schemas.microsoft.com/office/powerpoint/2010/main" val="117544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257FF0A-2A0D-5797-B316-44FDC6597136}"/>
              </a:ext>
            </a:extLst>
          </p:cNvPr>
          <p:cNvGrpSpPr/>
          <p:nvPr/>
        </p:nvGrpSpPr>
        <p:grpSpPr>
          <a:xfrm>
            <a:off x="0" y="131716"/>
            <a:ext cx="12192000" cy="6650660"/>
            <a:chOff x="0" y="131716"/>
            <a:chExt cx="12192000" cy="665066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BE55D60-F1B8-7CD7-EC7F-2AFE15E85E18}"/>
                </a:ext>
              </a:extLst>
            </p:cNvPr>
            <p:cNvSpPr/>
            <p:nvPr/>
          </p:nvSpPr>
          <p:spPr>
            <a:xfrm>
              <a:off x="0" y="6684817"/>
              <a:ext cx="12192000" cy="97559"/>
            </a:xfrm>
            <a:prstGeom prst="rect">
              <a:avLst/>
            </a:prstGeom>
            <a:solidFill>
              <a:srgbClr val="2B38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238C0AB-0D99-B5DB-9B69-0638B3861ED8}"/>
                </a:ext>
              </a:extLst>
            </p:cNvPr>
            <p:cNvGrpSpPr/>
            <p:nvPr/>
          </p:nvGrpSpPr>
          <p:grpSpPr>
            <a:xfrm>
              <a:off x="602265" y="131716"/>
              <a:ext cx="11246966" cy="798450"/>
              <a:chOff x="602265" y="131716"/>
              <a:chExt cx="11246966" cy="798450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51534013-73FD-A359-1AFC-9AAD2959F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0363" y="131716"/>
                <a:ext cx="2488868" cy="635569"/>
              </a:xfrm>
              <a:prstGeom prst="rect">
                <a:avLst/>
              </a:prstGeom>
            </p:spPr>
          </p:pic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2FA94315-1AD7-281B-4541-5200984BF72A}"/>
                  </a:ext>
                </a:extLst>
              </p:cNvPr>
              <p:cNvGrpSpPr/>
              <p:nvPr/>
            </p:nvGrpSpPr>
            <p:grpSpPr>
              <a:xfrm>
                <a:off x="602265" y="338894"/>
                <a:ext cx="4167778" cy="591272"/>
                <a:chOff x="231775" y="98855"/>
                <a:chExt cx="4167778" cy="591272"/>
              </a:xfrm>
            </p:grpSpPr>
            <p:sp>
              <p:nvSpPr>
                <p:cNvPr id="20" name="Line 3">
                  <a:extLst>
                    <a:ext uri="{FF2B5EF4-FFF2-40B4-BE49-F238E27FC236}">
                      <a16:creationId xmlns:a16="http://schemas.microsoft.com/office/drawing/2014/main" id="{67376159-BC7A-ADE5-ADB9-411FE95922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775" y="690127"/>
                  <a:ext cx="4167778" cy="0"/>
                </a:xfrm>
                <a:prstGeom prst="line">
                  <a:avLst/>
                </a:prstGeom>
                <a:noFill/>
                <a:ln w="6350">
                  <a:solidFill>
                    <a:srgbClr val="002C4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5C25ED1A-9CB6-61CA-65A7-A686F91A50AC}"/>
                    </a:ext>
                  </a:extLst>
                </p:cNvPr>
                <p:cNvGrpSpPr/>
                <p:nvPr/>
              </p:nvGrpSpPr>
              <p:grpSpPr>
                <a:xfrm>
                  <a:off x="302067" y="98855"/>
                  <a:ext cx="469976" cy="469901"/>
                  <a:chOff x="1463339" y="1072758"/>
                  <a:chExt cx="1546058" cy="1546058"/>
                </a:xfrm>
                <a:effectLst>
                  <a:outerShdw blurRad="330200" dist="215900" dir="6900000" sx="91000" sy="91000" algn="t" rotWithShape="0">
                    <a:prstClr val="black">
                      <a:alpha val="49000"/>
                    </a:prstClr>
                  </a:outerShdw>
                </a:effectLst>
              </p:grpSpPr>
              <p:sp>
                <p:nvSpPr>
                  <p:cNvPr id="25" name="同心圆 11">
                    <a:extLst>
                      <a:ext uri="{FF2B5EF4-FFF2-40B4-BE49-F238E27FC236}">
                        <a16:creationId xmlns:a16="http://schemas.microsoft.com/office/drawing/2014/main" id="{1F5BCF02-CE8A-D7CE-5AB9-A9ECFA329255}"/>
                      </a:ext>
                    </a:extLst>
                  </p:cNvPr>
                  <p:cNvSpPr/>
                  <p:nvPr/>
                </p:nvSpPr>
                <p:spPr>
                  <a:xfrm>
                    <a:off x="1463339" y="1072758"/>
                    <a:ext cx="1546058" cy="1546058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椭圆 25">
                    <a:extLst>
                      <a:ext uri="{FF2B5EF4-FFF2-40B4-BE49-F238E27FC236}">
                        <a16:creationId xmlns:a16="http://schemas.microsoft.com/office/drawing/2014/main" id="{2C4E4286-B86F-721A-398B-A2A33DE58524}"/>
                      </a:ext>
                    </a:extLst>
                  </p:cNvPr>
                  <p:cNvSpPr/>
                  <p:nvPr/>
                </p:nvSpPr>
                <p:spPr>
                  <a:xfrm>
                    <a:off x="1484232" y="1093651"/>
                    <a:ext cx="1504274" cy="150427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/>
                  </a:p>
                </p:txBody>
              </p:sp>
            </p:grpSp>
          </p:grpSp>
        </p:grp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8EFCA813-9EEF-7AFA-A3F2-50641FFAC177}"/>
              </a:ext>
            </a:extLst>
          </p:cNvPr>
          <p:cNvSpPr/>
          <p:nvPr/>
        </p:nvSpPr>
        <p:spPr>
          <a:xfrm>
            <a:off x="1025236" y="1438825"/>
            <a:ext cx="9947564" cy="820090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FA2FF3E-1B9F-CC14-B7ED-2B163997FC1F}"/>
              </a:ext>
            </a:extLst>
          </p:cNvPr>
          <p:cNvSpPr/>
          <p:nvPr/>
        </p:nvSpPr>
        <p:spPr>
          <a:xfrm>
            <a:off x="1536193" y="1275091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适用范围</a:t>
            </a: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F22EDA57-0308-EFC3-88AB-599C93261FF4}"/>
              </a:ext>
            </a:extLst>
          </p:cNvPr>
          <p:cNvSpPr txBox="1"/>
          <p:nvPr/>
        </p:nvSpPr>
        <p:spPr>
          <a:xfrm>
            <a:off x="1085394" y="1597038"/>
            <a:ext cx="9887406" cy="60209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30000"/>
              </a:lnSpc>
            </a:pP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EEDF5B4-766E-149F-77E4-3C7DDE564B9C}"/>
              </a:ext>
            </a:extLst>
          </p:cNvPr>
          <p:cNvSpPr/>
          <p:nvPr/>
        </p:nvSpPr>
        <p:spPr>
          <a:xfrm>
            <a:off x="731162" y="396506"/>
            <a:ext cx="355697" cy="355640"/>
          </a:xfrm>
          <a:prstGeom prst="ellipse">
            <a:avLst/>
          </a:prstGeom>
          <a:solidFill>
            <a:srgbClr val="002C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BC25CCA-99E8-6285-901E-D8F5FF68C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87" y="345180"/>
            <a:ext cx="2666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kern="0" spc="600" dirty="0">
                <a:solidFill>
                  <a:srgbClr val="2B38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一、标准名称</a:t>
            </a:r>
            <a:r>
              <a:rPr lang="en-US" altLang="zh-CN" sz="2400" b="1" kern="0" spc="600" dirty="0">
                <a:solidFill>
                  <a:srgbClr val="2B38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kern="0" spc="600" dirty="0">
              <a:solidFill>
                <a:srgbClr val="2B38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9471D8-6575-C229-562B-21229A293D3C}"/>
              </a:ext>
            </a:extLst>
          </p:cNvPr>
          <p:cNvSpPr/>
          <p:nvPr/>
        </p:nvSpPr>
        <p:spPr>
          <a:xfrm>
            <a:off x="6345868" y="2824318"/>
            <a:ext cx="4684684" cy="3331246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34A725-73B6-7A31-2F12-19F6947C876C}"/>
              </a:ext>
            </a:extLst>
          </p:cNvPr>
          <p:cNvSpPr/>
          <p:nvPr/>
        </p:nvSpPr>
        <p:spPr>
          <a:xfrm>
            <a:off x="6856825" y="2660585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标准发布后的应用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C62A2E2-39B4-88B2-57B8-3985C6F12189}"/>
              </a:ext>
            </a:extLst>
          </p:cNvPr>
          <p:cNvSpPr/>
          <p:nvPr/>
        </p:nvSpPr>
        <p:spPr>
          <a:xfrm>
            <a:off x="1025236" y="2824328"/>
            <a:ext cx="4684684" cy="3331246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D15417C-350A-414A-8EB8-7C18F4946B8B}"/>
              </a:ext>
            </a:extLst>
          </p:cNvPr>
          <p:cNvSpPr/>
          <p:nvPr/>
        </p:nvSpPr>
        <p:spPr>
          <a:xfrm>
            <a:off x="1536193" y="2660595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主要技术内容</a:t>
            </a:r>
          </a:p>
        </p:txBody>
      </p:sp>
    </p:spTree>
    <p:extLst>
      <p:ext uri="{BB962C8B-B14F-4D97-AF65-F5344CB8AC3E}">
        <p14:creationId xmlns:p14="http://schemas.microsoft.com/office/powerpoint/2010/main" val="338402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C8FA26AF-F597-80E5-2C84-69685D10931B}"/>
              </a:ext>
            </a:extLst>
          </p:cNvPr>
          <p:cNvGrpSpPr/>
          <p:nvPr/>
        </p:nvGrpSpPr>
        <p:grpSpPr>
          <a:xfrm>
            <a:off x="423667" y="953196"/>
            <a:ext cx="5640019" cy="5829180"/>
            <a:chOff x="486870" y="614785"/>
            <a:chExt cx="5640019" cy="5829180"/>
          </a:xfrm>
        </p:grpSpPr>
        <p:grpSp>
          <p:nvGrpSpPr>
            <p:cNvPr id="2" name="ïṩ1iḑé">
              <a:extLst>
                <a:ext uri="{FF2B5EF4-FFF2-40B4-BE49-F238E27FC236}">
                  <a16:creationId xmlns:a16="http://schemas.microsoft.com/office/drawing/2014/main" id="{098F98AD-525A-4106-1C02-D00725B65068}"/>
                </a:ext>
              </a:extLst>
            </p:cNvPr>
            <p:cNvGrpSpPr/>
            <p:nvPr/>
          </p:nvGrpSpPr>
          <p:grpSpPr>
            <a:xfrm>
              <a:off x="486870" y="614785"/>
              <a:ext cx="5640019" cy="5829180"/>
              <a:chOff x="729435" y="614785"/>
              <a:chExt cx="5640019" cy="5829180"/>
            </a:xfrm>
          </p:grpSpPr>
          <p:cxnSp>
            <p:nvCxnSpPr>
              <p:cNvPr id="3" name="ïṡḷîḍè">
                <a:extLst>
                  <a:ext uri="{FF2B5EF4-FFF2-40B4-BE49-F238E27FC236}">
                    <a16:creationId xmlns:a16="http://schemas.microsoft.com/office/drawing/2014/main" id="{66EB66B5-CE3A-6A25-72EF-73E4CC1905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257" y="614785"/>
                <a:ext cx="32313" cy="5829180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ï$ḷíḓê">
                <a:extLst>
                  <a:ext uri="{FF2B5EF4-FFF2-40B4-BE49-F238E27FC236}">
                    <a16:creationId xmlns:a16="http://schemas.microsoft.com/office/drawing/2014/main" id="{705D84EC-8069-1780-37FB-2207974125BF}"/>
                  </a:ext>
                </a:extLst>
              </p:cNvPr>
              <p:cNvSpPr/>
              <p:nvPr/>
            </p:nvSpPr>
            <p:spPr>
              <a:xfrm>
                <a:off x="2782926" y="2255562"/>
                <a:ext cx="2638801" cy="897289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0000" tIns="90000" rIns="90000" bIns="90000" numCol="1" spcCol="0" rtlCol="0" fromWordArt="0" anchor="ctr" anchorCtr="0" forceAA="0" compatLnSpc="1">
                <a:noAutofit/>
              </a:bodyPr>
              <a:lstStyle/>
              <a:p>
                <a:endParaRPr lang="en-US" altLang="zh-CN" sz="1000" dirty="0">
                  <a:solidFill>
                    <a:schemeClr val="tx1"/>
                  </a:solidFill>
                  <a:latin typeface="思源黑体 CN Normal" panose="020B0400000000000000" pitchFamily="34" charset="-122"/>
                  <a:ea typeface="思源黑体 CN Medium" panose="020B06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" name="ïś1ïḓe">
                <a:extLst>
                  <a:ext uri="{FF2B5EF4-FFF2-40B4-BE49-F238E27FC236}">
                    <a16:creationId xmlns:a16="http://schemas.microsoft.com/office/drawing/2014/main" id="{4F6D11B3-ADA8-5925-BB1E-272CEE938576}"/>
                  </a:ext>
                </a:extLst>
              </p:cNvPr>
              <p:cNvSpPr/>
              <p:nvPr/>
            </p:nvSpPr>
            <p:spPr>
              <a:xfrm>
                <a:off x="729435" y="1630751"/>
                <a:ext cx="540002" cy="540000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>
                  <a:lnSpc>
                    <a:spcPct val="120000"/>
                  </a:lnSpc>
                </a:pPr>
                <a:endParaRPr lang="zh-CN" altLang="en-US" sz="1600" b="1" dirty="0">
                  <a:solidFill>
                    <a:srgbClr val="FFFFFF"/>
                  </a:solidFill>
                  <a:latin typeface="思源黑体 CN Normal" panose="020B0400000000000000" pitchFamily="34" charset="-122"/>
                  <a:ea typeface="思源黑体 CN Medium" panose="020B06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4" name="ïṣļíḑè">
                <a:extLst>
                  <a:ext uri="{FF2B5EF4-FFF2-40B4-BE49-F238E27FC236}">
                    <a16:creationId xmlns:a16="http://schemas.microsoft.com/office/drawing/2014/main" id="{100843F4-A8FF-3589-473E-6AB12A32A24C}"/>
                  </a:ext>
                </a:extLst>
              </p:cNvPr>
              <p:cNvSpPr/>
              <p:nvPr/>
            </p:nvSpPr>
            <p:spPr>
              <a:xfrm>
                <a:off x="1330851" y="950933"/>
                <a:ext cx="5038603" cy="5005943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思源黑体 CN Normal" panose="020B0400000000000000" pitchFamily="34" charset="-122"/>
                  <a:ea typeface="思源黑体 CN Medium" panose="020B06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94FFE1F-B7C7-97BA-316B-3B4308798FAE}"/>
                </a:ext>
              </a:extLst>
            </p:cNvPr>
            <p:cNvSpPr txBox="1"/>
            <p:nvPr/>
          </p:nvSpPr>
          <p:spPr>
            <a:xfrm>
              <a:off x="1199385" y="1314029"/>
              <a:ext cx="4714273" cy="4111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2024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年 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X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月 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XX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日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XX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项团体标准立项可行性初评会举行，</a:t>
              </a: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评审专家对项目立项可行性进行了审查、提问和讨论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，同时给予相关的建议和意见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，具体意见如下：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、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2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、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、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……</a:t>
              </a:r>
            </a:p>
            <a:p>
              <a:pPr algn="just">
                <a:lnSpc>
                  <a:spcPct val="150000"/>
                </a:lnSpc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    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根据专家组一致意见，以上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XXX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项团体标准申请书和初稿修改完善后推荐立项。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B42526-DE69-E5B7-D4BA-902094CFC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131716"/>
            <a:ext cx="2488868" cy="635569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4FA89715-2048-3D63-DBAB-0AA7971495E3}"/>
              </a:ext>
            </a:extLst>
          </p:cNvPr>
          <p:cNvSpPr/>
          <p:nvPr/>
        </p:nvSpPr>
        <p:spPr>
          <a:xfrm>
            <a:off x="0" y="6684817"/>
            <a:ext cx="12192000" cy="97559"/>
          </a:xfrm>
          <a:prstGeom prst="rect">
            <a:avLst/>
          </a:prstGeom>
          <a:solidFill>
            <a:srgbClr val="2B3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561FD06-19A2-A8C2-49A5-A16E3BDBC4F3}"/>
              </a:ext>
            </a:extLst>
          </p:cNvPr>
          <p:cNvGrpSpPr/>
          <p:nvPr/>
        </p:nvGrpSpPr>
        <p:grpSpPr>
          <a:xfrm>
            <a:off x="602265" y="338894"/>
            <a:ext cx="5379018" cy="591272"/>
            <a:chOff x="231775" y="98855"/>
            <a:chExt cx="5379018" cy="591272"/>
          </a:xfrm>
        </p:grpSpPr>
        <p:sp>
          <p:nvSpPr>
            <p:cNvPr id="29" name="Line 3">
              <a:extLst>
                <a:ext uri="{FF2B5EF4-FFF2-40B4-BE49-F238E27FC236}">
                  <a16:creationId xmlns:a16="http://schemas.microsoft.com/office/drawing/2014/main" id="{CE4C7722-7FDF-7273-C9D0-927CBE41A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75" y="690127"/>
              <a:ext cx="4167778" cy="0"/>
            </a:xfrm>
            <a:prstGeom prst="line">
              <a:avLst/>
            </a:prstGeom>
            <a:noFill/>
            <a:ln w="6350">
              <a:solidFill>
                <a:srgbClr val="002C4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0E437139-3272-FAF8-43A6-68B00C6AC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812" y="153875"/>
              <a:ext cx="470898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 kern="0" spc="600" dirty="0">
                  <a:solidFill>
                    <a:srgbClr val="2B38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立项可行性初评过程及结果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1BAD9C1-A332-7A4F-C1CF-81DE057B598F}"/>
                </a:ext>
              </a:extLst>
            </p:cNvPr>
            <p:cNvGrpSpPr/>
            <p:nvPr/>
          </p:nvGrpSpPr>
          <p:grpSpPr>
            <a:xfrm>
              <a:off x="302067" y="98855"/>
              <a:ext cx="469976" cy="469901"/>
              <a:chOff x="4345444" y="2542859"/>
              <a:chExt cx="1810550" cy="1811205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59D989D-70C2-6455-1DD9-DF4EC1A1B6BA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4" name="同心圆 11">
                  <a:extLst>
                    <a:ext uri="{FF2B5EF4-FFF2-40B4-BE49-F238E27FC236}">
                      <a16:creationId xmlns:a16="http://schemas.microsoft.com/office/drawing/2014/main" id="{91541AE2-20F8-8EB0-E768-83DEBF86727D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A10CB933-4696-8AD0-25AC-E53CCC93B9AD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EAF8E27E-2980-818D-70CC-5BD78E83E25B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2C4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D6141C4-3A0E-8098-9B8B-13585D6C3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84" y="1231896"/>
            <a:ext cx="4749872" cy="20622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E063BA-3CC3-B66D-56BE-1AE7F1093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84" y="3770688"/>
            <a:ext cx="4845327" cy="28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006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F95F0-9639-3D79-DA44-B4E0807E3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82A6190-0D9C-E1B0-741F-29D0C96ECC9A}"/>
              </a:ext>
            </a:extLst>
          </p:cNvPr>
          <p:cNvGrpSpPr/>
          <p:nvPr/>
        </p:nvGrpSpPr>
        <p:grpSpPr>
          <a:xfrm>
            <a:off x="0" y="131716"/>
            <a:ext cx="12192000" cy="6650660"/>
            <a:chOff x="0" y="131716"/>
            <a:chExt cx="12192000" cy="665066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9B4D010-8C86-25D1-FC21-CAD552FE3E04}"/>
                </a:ext>
              </a:extLst>
            </p:cNvPr>
            <p:cNvSpPr/>
            <p:nvPr/>
          </p:nvSpPr>
          <p:spPr>
            <a:xfrm>
              <a:off x="0" y="6684817"/>
              <a:ext cx="12192000" cy="97559"/>
            </a:xfrm>
            <a:prstGeom prst="rect">
              <a:avLst/>
            </a:prstGeom>
            <a:solidFill>
              <a:srgbClr val="2B38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5C8639D-ECE5-577C-2DC6-BBFB14738A8C}"/>
                </a:ext>
              </a:extLst>
            </p:cNvPr>
            <p:cNvGrpSpPr/>
            <p:nvPr/>
          </p:nvGrpSpPr>
          <p:grpSpPr>
            <a:xfrm>
              <a:off x="602265" y="131716"/>
              <a:ext cx="11246966" cy="798450"/>
              <a:chOff x="602265" y="131716"/>
              <a:chExt cx="11246966" cy="798450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A1C1E732-4177-AC18-FF2B-3142A1152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0363" y="131716"/>
                <a:ext cx="2488868" cy="635569"/>
              </a:xfrm>
              <a:prstGeom prst="rect">
                <a:avLst/>
              </a:prstGeom>
            </p:spPr>
          </p:pic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2A60EF16-4F25-392C-F136-E1779D2FD2F3}"/>
                  </a:ext>
                </a:extLst>
              </p:cNvPr>
              <p:cNvGrpSpPr/>
              <p:nvPr/>
            </p:nvGrpSpPr>
            <p:grpSpPr>
              <a:xfrm>
                <a:off x="602265" y="338894"/>
                <a:ext cx="4167778" cy="591272"/>
                <a:chOff x="231775" y="98855"/>
                <a:chExt cx="4167778" cy="591272"/>
              </a:xfrm>
            </p:grpSpPr>
            <p:sp>
              <p:nvSpPr>
                <p:cNvPr id="20" name="Line 3">
                  <a:extLst>
                    <a:ext uri="{FF2B5EF4-FFF2-40B4-BE49-F238E27FC236}">
                      <a16:creationId xmlns:a16="http://schemas.microsoft.com/office/drawing/2014/main" id="{24F0DB8B-0700-BAEA-79D1-90554C2FA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775" y="690127"/>
                  <a:ext cx="4167778" cy="0"/>
                </a:xfrm>
                <a:prstGeom prst="line">
                  <a:avLst/>
                </a:prstGeom>
                <a:noFill/>
                <a:ln w="6350">
                  <a:solidFill>
                    <a:srgbClr val="002C4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42668F3-24BC-958C-1340-8E5A1D5FA4D2}"/>
                    </a:ext>
                  </a:extLst>
                </p:cNvPr>
                <p:cNvGrpSpPr/>
                <p:nvPr/>
              </p:nvGrpSpPr>
              <p:grpSpPr>
                <a:xfrm>
                  <a:off x="302067" y="98855"/>
                  <a:ext cx="469976" cy="469901"/>
                  <a:chOff x="1463339" y="1072758"/>
                  <a:chExt cx="1546058" cy="1546058"/>
                </a:xfrm>
                <a:effectLst>
                  <a:outerShdw blurRad="330200" dist="215900" dir="6900000" sx="91000" sy="91000" algn="t" rotWithShape="0">
                    <a:prstClr val="black">
                      <a:alpha val="49000"/>
                    </a:prstClr>
                  </a:outerShdw>
                </a:effectLst>
              </p:grpSpPr>
              <p:sp>
                <p:nvSpPr>
                  <p:cNvPr id="25" name="同心圆 11">
                    <a:extLst>
                      <a:ext uri="{FF2B5EF4-FFF2-40B4-BE49-F238E27FC236}">
                        <a16:creationId xmlns:a16="http://schemas.microsoft.com/office/drawing/2014/main" id="{DCDE5725-D5EC-1937-6134-E85D9FD19940}"/>
                      </a:ext>
                    </a:extLst>
                  </p:cNvPr>
                  <p:cNvSpPr/>
                  <p:nvPr/>
                </p:nvSpPr>
                <p:spPr>
                  <a:xfrm>
                    <a:off x="1463339" y="1072758"/>
                    <a:ext cx="1546058" cy="1546058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椭圆 25">
                    <a:extLst>
                      <a:ext uri="{FF2B5EF4-FFF2-40B4-BE49-F238E27FC236}">
                        <a16:creationId xmlns:a16="http://schemas.microsoft.com/office/drawing/2014/main" id="{C32CD9E2-EB2A-7680-A743-93EA0AC693C3}"/>
                      </a:ext>
                    </a:extLst>
                  </p:cNvPr>
                  <p:cNvSpPr/>
                  <p:nvPr/>
                </p:nvSpPr>
                <p:spPr>
                  <a:xfrm>
                    <a:off x="1484232" y="1093651"/>
                    <a:ext cx="1504274" cy="150427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/>
                  </a:p>
                </p:txBody>
              </p:sp>
            </p:grpSp>
          </p:grpSp>
        </p:grp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6FB9B009-3822-EC0A-F6B0-785EF9BE8FB1}"/>
              </a:ext>
            </a:extLst>
          </p:cNvPr>
          <p:cNvSpPr/>
          <p:nvPr/>
        </p:nvSpPr>
        <p:spPr>
          <a:xfrm>
            <a:off x="731162" y="396506"/>
            <a:ext cx="355697" cy="355640"/>
          </a:xfrm>
          <a:prstGeom prst="ellipse">
            <a:avLst/>
          </a:prstGeom>
          <a:solidFill>
            <a:srgbClr val="002C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C48AFF2-439C-6966-4051-D8BB5936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87" y="345180"/>
            <a:ext cx="2666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kern="0" spc="600" dirty="0">
                <a:solidFill>
                  <a:srgbClr val="2B38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一、标准名称</a:t>
            </a:r>
            <a:r>
              <a:rPr lang="en-US" altLang="zh-CN" sz="2400" b="1" kern="0" spc="600" dirty="0">
                <a:solidFill>
                  <a:srgbClr val="2B38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kern="0" spc="600" dirty="0">
              <a:solidFill>
                <a:srgbClr val="2B38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21DA65D-68F7-1CEF-C915-1924F2681515}"/>
              </a:ext>
            </a:extLst>
          </p:cNvPr>
          <p:cNvSpPr/>
          <p:nvPr/>
        </p:nvSpPr>
        <p:spPr>
          <a:xfrm>
            <a:off x="907018" y="1462564"/>
            <a:ext cx="4813844" cy="1440962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6A980BD-80B1-58EE-800C-470E60E656BE}"/>
              </a:ext>
            </a:extLst>
          </p:cNvPr>
          <p:cNvSpPr/>
          <p:nvPr/>
        </p:nvSpPr>
        <p:spPr>
          <a:xfrm>
            <a:off x="1183514" y="1335245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申报单位</a:t>
            </a:r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67EF40CD-B7E9-6F31-9D01-D4760D032EC3}"/>
              </a:ext>
            </a:extLst>
          </p:cNvPr>
          <p:cNvSpPr txBox="1"/>
          <p:nvPr/>
        </p:nvSpPr>
        <p:spPr>
          <a:xfrm>
            <a:off x="989090" y="1786376"/>
            <a:ext cx="4749386" cy="88216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6ECC8D-30CC-62DE-5A10-08565324D043}"/>
              </a:ext>
            </a:extLst>
          </p:cNvPr>
          <p:cNvSpPr/>
          <p:nvPr/>
        </p:nvSpPr>
        <p:spPr>
          <a:xfrm>
            <a:off x="672557" y="3282319"/>
            <a:ext cx="10487812" cy="1038970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C7EA95-F41D-B336-A33B-0CA695BF3A06}"/>
              </a:ext>
            </a:extLst>
          </p:cNvPr>
          <p:cNvSpPr/>
          <p:nvPr/>
        </p:nvSpPr>
        <p:spPr>
          <a:xfrm>
            <a:off x="1161254" y="3074549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编制工作进度、计划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65147886-FF4C-2343-23B6-49160F72DB8D}"/>
              </a:ext>
            </a:extLst>
          </p:cNvPr>
          <p:cNvSpPr txBox="1"/>
          <p:nvPr/>
        </p:nvSpPr>
        <p:spPr>
          <a:xfrm>
            <a:off x="732716" y="3425525"/>
            <a:ext cx="10029384" cy="88216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完成征求意见稿时间：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完成送审稿时间：       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完成报批稿时间：       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9A6857-882E-EF5D-3DF0-BFC4C8B391BC}"/>
              </a:ext>
            </a:extLst>
          </p:cNvPr>
          <p:cNvSpPr/>
          <p:nvPr/>
        </p:nvSpPr>
        <p:spPr>
          <a:xfrm>
            <a:off x="672557" y="4692461"/>
            <a:ext cx="10487812" cy="123537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0ACA654-D6E0-8361-0F8A-AEDD43C02286}"/>
              </a:ext>
            </a:extLst>
          </p:cNvPr>
          <p:cNvSpPr/>
          <p:nvPr/>
        </p:nvSpPr>
        <p:spPr>
          <a:xfrm>
            <a:off x="1183514" y="4528727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编制经费</a:t>
            </a: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FBDEE7DD-46EA-BBEB-8B9F-FCE64C7BEC97}"/>
              </a:ext>
            </a:extLst>
          </p:cNvPr>
          <p:cNvSpPr txBox="1"/>
          <p:nvPr/>
        </p:nvSpPr>
        <p:spPr>
          <a:xfrm>
            <a:off x="732715" y="4838794"/>
            <a:ext cx="10347375" cy="88216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编制经费预算总计：                         万元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       其中：编制单位自筹：               万元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其它：                                        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万元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4439B5F-77BB-F17A-7E84-5FF4EB45DCFC}"/>
              </a:ext>
            </a:extLst>
          </p:cNvPr>
          <p:cNvSpPr/>
          <p:nvPr/>
        </p:nvSpPr>
        <p:spPr>
          <a:xfrm>
            <a:off x="5888185" y="1462563"/>
            <a:ext cx="5261602" cy="1440963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dashDot"/>
          </a:ln>
          <a:effectLst/>
        </p:spPr>
        <p:txBody>
          <a:bodyPr lIns="68584" tIns="34291" rIns="68584" bIns="34291" rtlCol="0" anchor="ctr"/>
          <a:lstStyle/>
          <a:p>
            <a:pPr algn="ctr"/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42571B1-DCA2-437A-459D-BFFEBD64A418}"/>
              </a:ext>
            </a:extLst>
          </p:cNvPr>
          <p:cNvSpPr/>
          <p:nvPr/>
        </p:nvSpPr>
        <p:spPr>
          <a:xfrm>
            <a:off x="6786182" y="1323937"/>
            <a:ext cx="3515183" cy="327466"/>
          </a:xfrm>
          <a:prstGeom prst="rect">
            <a:avLst/>
          </a:prstGeom>
          <a:solidFill>
            <a:srgbClr val="005DA2"/>
          </a:solidFill>
          <a:ln w="25400" cap="flat" cmpd="sng" algn="ctr">
            <a:noFill/>
            <a:prstDash val="solid"/>
          </a:ln>
          <a:effectLst/>
        </p:spPr>
        <p:txBody>
          <a:bodyPr lIns="68584" tIns="34291" rIns="68584" bIns="34291" rtlCol="0" anchor="ctr"/>
          <a:lstStyle/>
          <a:p>
            <a:pPr lvl="0" algn="ctr"/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工作基础</a:t>
            </a: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40149DF6-6C6B-74E6-5FDE-B37A487D47C3}"/>
              </a:ext>
            </a:extLst>
          </p:cNvPr>
          <p:cNvSpPr txBox="1"/>
          <p:nvPr/>
        </p:nvSpPr>
        <p:spPr>
          <a:xfrm>
            <a:off x="5923412" y="1786376"/>
            <a:ext cx="5191148" cy="88216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269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B7EEC3E-F294-371B-A73A-6C8EA55FF7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25564"/>
          <a:stretch>
            <a:fillRect/>
          </a:stretch>
        </p:blipFill>
        <p:spPr>
          <a:xfrm>
            <a:off x="1710" y="-150077"/>
            <a:ext cx="12192000" cy="70821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6200000">
            <a:off x="5078299" y="-2667003"/>
            <a:ext cx="2029968" cy="1219200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9508" y="2998166"/>
            <a:ext cx="12243816" cy="861665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 algn="ctr">
              <a:defRPr/>
            </a:pPr>
            <a:r>
              <a:rPr lang="zh-CN" altLang="en-US" sz="4800" b="1" kern="0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标准名称</a:t>
            </a:r>
            <a:r>
              <a:rPr lang="en-US" altLang="zh-CN" sz="4800" b="1" kern="0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4800" b="1" kern="0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Oval 38">
            <a:extLst>
              <a:ext uri="{FF2B5EF4-FFF2-40B4-BE49-F238E27FC236}">
                <a16:creationId xmlns:a16="http://schemas.microsoft.com/office/drawing/2014/main" id="{2936B9B5-A45B-336F-A921-6B2E8F80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743" y="541357"/>
            <a:ext cx="1589360" cy="1569848"/>
          </a:xfrm>
          <a:prstGeom prst="ellipse">
            <a:avLst/>
          </a:prstGeom>
          <a:solidFill>
            <a:srgbClr val="2F5597"/>
          </a:solidFill>
          <a:ln w="19050">
            <a:noFill/>
            <a:round/>
          </a:ln>
        </p:spPr>
        <p:txBody>
          <a:bodyPr wrap="none" lIns="89477" tIns="44738" rIns="89477" bIns="44738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endParaRPr lang="zh-CN" altLang="en-US" sz="4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416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90.681889763779,&quot;width&quot;:192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90.681889763779,&quot;width&quot;:192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90.681889763779,&quot;width&quot;:192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90.681889763779,&quot;width&quot;:192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213</Words>
  <Application>Microsoft Office PowerPoint</Application>
  <PresentationFormat>宽屏</PresentationFormat>
  <Paragraphs>55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思源黑体 CN Normal</vt:lpstr>
      <vt:lpstr>微软雅黑</vt:lpstr>
      <vt:lpstr>Arial</vt:lpstr>
      <vt:lpstr>Wingdings</vt:lpstr>
      <vt:lpstr>Office 主题​​</vt:lpstr>
      <vt:lpstr>2025年 团体标准立项申报汇报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2022年第一批 团体标准征集情况</dc:title>
  <dc:creator>黄 丽红</dc:creator>
  <cp:lastModifiedBy>李博</cp:lastModifiedBy>
  <cp:revision>494</cp:revision>
  <dcterms:created xsi:type="dcterms:W3CDTF">2022-07-22T02:08:44Z</dcterms:created>
  <dcterms:modified xsi:type="dcterms:W3CDTF">2025-04-18T08:07:18Z</dcterms:modified>
</cp:coreProperties>
</file>